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301" r:id="rId3"/>
    <p:sldId id="316" r:id="rId4"/>
    <p:sldId id="304" r:id="rId5"/>
    <p:sldId id="305" r:id="rId6"/>
    <p:sldId id="320" r:id="rId7"/>
    <p:sldId id="325" r:id="rId8"/>
    <p:sldId id="306" r:id="rId9"/>
    <p:sldId id="314" r:id="rId10"/>
    <p:sldId id="317" r:id="rId11"/>
    <p:sldId id="311" r:id="rId12"/>
    <p:sldId id="312" r:id="rId13"/>
    <p:sldId id="321" r:id="rId14"/>
    <p:sldId id="319" r:id="rId15"/>
    <p:sldId id="322" r:id="rId16"/>
    <p:sldId id="323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4"/>
  </p:normalViewPr>
  <p:slideViewPr>
    <p:cSldViewPr snapToGrid="0" snapToObjects="1" showGuides="1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400" y="6041329"/>
            <a:ext cx="4800600" cy="3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1079500"/>
            <a:ext cx="7093434" cy="5778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1066800"/>
            <a:ext cx="7077369" cy="29325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6A37-D6A5-0C40-A676-03633A9F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1066800"/>
            <a:ext cx="12192000" cy="5791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0402" y="6041329"/>
            <a:ext cx="4800595" cy="3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n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600" y="321249"/>
            <a:ext cx="4800600" cy="3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6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55600" y="321249"/>
            <a:ext cx="4800600" cy="355823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39930E-F253-DE46-B952-3E0957740773}"/>
              </a:ext>
            </a:extLst>
          </p:cNvPr>
          <p:cNvSpPr txBox="1">
            <a:spLocks/>
          </p:cNvSpPr>
          <p:nvPr userDrawn="1"/>
        </p:nvSpPr>
        <p:spPr>
          <a:xfrm>
            <a:off x="6938176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  <p:sldLayoutId id="2147483663" r:id="rId3"/>
    <p:sldLayoutId id="2147483669" r:id="rId4"/>
    <p:sldLayoutId id="2147483650" r:id="rId5"/>
    <p:sldLayoutId id="2147483664" r:id="rId6"/>
    <p:sldLayoutId id="2147483652" r:id="rId7"/>
    <p:sldLayoutId id="2147483653" r:id="rId8"/>
    <p:sldLayoutId id="2147483654" r:id="rId9"/>
    <p:sldLayoutId id="2147483655" r:id="rId10"/>
    <p:sldLayoutId id="2147483665" r:id="rId11"/>
    <p:sldLayoutId id="2147483666" r:id="rId12"/>
    <p:sldLayoutId id="2147483660" r:id="rId13"/>
    <p:sldLayoutId id="2147483667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7" y="965036"/>
            <a:ext cx="7045021" cy="23865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2Danalysis: A toolbox for analysis of lipid membranes and biopolymers in two-dimensional space</a:t>
            </a:r>
          </a:p>
        </p:txBody>
      </p:sp>
      <p:sp>
        <p:nvSpPr>
          <p:cNvPr id="7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753" y="4242583"/>
            <a:ext cx="6638544" cy="1650381"/>
          </a:xfrm>
        </p:spPr>
        <p:txBody>
          <a:bodyPr/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Ricardo Ramirez</a:t>
            </a:r>
          </a:p>
          <a:p>
            <a:r>
              <a:rPr lang="en-US" sz="1400" dirty="0">
                <a:latin typeface="Arial" panose="020B0604020202020204" pitchFamily="34" charset="0"/>
              </a:rPr>
              <a:t>Advisor: Viviana Monje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C70C-72BA-107C-37C6-C1A67054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252D5C-B4EB-59C7-A417-70A62525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24" y="1790471"/>
            <a:ext cx="3686689" cy="1638529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8E048739-2A66-C293-CCE6-DBB3B64851C7}"/>
              </a:ext>
            </a:extLst>
          </p:cNvPr>
          <p:cNvSpPr txBox="1">
            <a:spLocks/>
          </p:cNvSpPr>
          <p:nvPr/>
        </p:nvSpPr>
        <p:spPr>
          <a:xfrm>
            <a:off x="683224" y="1075433"/>
            <a:ext cx="1036233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Packing Defects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DB2BEE6-D84A-FD94-DD59-EEC6D9AA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551" y="1909492"/>
            <a:ext cx="6147758" cy="175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365D789-E3DD-55B5-29FE-95123710F080}"/>
              </a:ext>
            </a:extLst>
          </p:cNvPr>
          <p:cNvSpPr/>
          <p:nvPr/>
        </p:nvSpPr>
        <p:spPr>
          <a:xfrm>
            <a:off x="4547137" y="2331941"/>
            <a:ext cx="1104182" cy="7936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363725-BDF4-8642-1D4E-91CF207E2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9" y="3548020"/>
            <a:ext cx="4198188" cy="2844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6895A6-FC4E-34DF-A83A-63A1747EAA79}"/>
              </a:ext>
            </a:extLst>
          </p:cNvPr>
          <p:cNvSpPr txBox="1"/>
          <p:nvPr/>
        </p:nvSpPr>
        <p:spPr>
          <a:xfrm>
            <a:off x="5534691" y="4086613"/>
            <a:ext cx="5967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approach to </a:t>
            </a:r>
            <a:r>
              <a:rPr lang="en-US" dirty="0" err="1"/>
              <a:t>PackMemb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Optimized calculations by using python structures and atom selection facilitated by </a:t>
            </a:r>
            <a:r>
              <a:rPr lang="en-US" dirty="0" err="1"/>
              <a:t>MDanalysis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Packing defects for localized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43227-0C20-7D1C-1FA5-E67ECD999FCE}"/>
              </a:ext>
            </a:extLst>
          </p:cNvPr>
          <p:cNvSpPr txBox="1"/>
          <p:nvPr/>
        </p:nvSpPr>
        <p:spPr>
          <a:xfrm>
            <a:off x="555550" y="6414671"/>
            <a:ext cx="1017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Roboto" panose="02000000000000000000" pitchFamily="2" charset="0"/>
              </a:rPr>
              <a:t>Gautier R, Bacle A, </a:t>
            </a:r>
            <a:r>
              <a:rPr lang="en-US" sz="1000" dirty="0" err="1">
                <a:solidFill>
                  <a:srgbClr val="000000"/>
                </a:solidFill>
                <a:latin typeface="Roboto" panose="02000000000000000000" pitchFamily="2" charset="0"/>
              </a:rPr>
              <a:t>Tiberti</a:t>
            </a:r>
            <a:r>
              <a:rPr lang="en-US" sz="1000" dirty="0">
                <a:solidFill>
                  <a:srgbClr val="000000"/>
                </a:solidFill>
                <a:latin typeface="Roboto" panose="02000000000000000000" pitchFamily="2" charset="0"/>
              </a:rPr>
              <a:t> M, Fuchs P, Vanni S and Antonny B. </a:t>
            </a:r>
            <a:r>
              <a:rPr lang="en-US" sz="1000" dirty="0" err="1">
                <a:solidFill>
                  <a:srgbClr val="000000"/>
                </a:solidFill>
                <a:latin typeface="Roboto" panose="02000000000000000000" pitchFamily="2" charset="0"/>
              </a:rPr>
              <a:t>PackMem</a:t>
            </a:r>
            <a:r>
              <a:rPr lang="en-US" sz="1000" dirty="0">
                <a:solidFill>
                  <a:srgbClr val="000000"/>
                </a:solidFill>
                <a:latin typeface="Roboto" panose="02000000000000000000" pitchFamily="2" charset="0"/>
              </a:rPr>
              <a:t>: a versatile tool to compute and visualize interfacial packing defects in lipid bilayers. </a:t>
            </a:r>
            <a:r>
              <a:rPr lang="en-US" sz="1000" dirty="0" err="1">
                <a:solidFill>
                  <a:srgbClr val="000000"/>
                </a:solidFill>
                <a:latin typeface="Roboto" panose="02000000000000000000" pitchFamily="2" charset="0"/>
              </a:rPr>
              <a:t>Biophys</a:t>
            </a:r>
            <a:r>
              <a:rPr lang="en-US" sz="1000" dirty="0">
                <a:solidFill>
                  <a:srgbClr val="000000"/>
                </a:solidFill>
                <a:latin typeface="Roboto" panose="02000000000000000000" pitchFamily="2" charset="0"/>
              </a:rPr>
              <a:t> J. 2018 Jul 5. </a:t>
            </a:r>
            <a:r>
              <a:rPr lang="en-US" sz="1000" dirty="0" err="1">
                <a:solidFill>
                  <a:srgbClr val="000000"/>
                </a:solidFill>
                <a:latin typeface="Roboto" panose="02000000000000000000" pitchFamily="2" charset="0"/>
              </a:rPr>
              <a:t>doi</a:t>
            </a:r>
            <a:r>
              <a:rPr lang="en-US" sz="1000" dirty="0">
                <a:solidFill>
                  <a:srgbClr val="000000"/>
                </a:solidFill>
                <a:latin typeface="Roboto" panose="02000000000000000000" pitchFamily="2" charset="0"/>
              </a:rPr>
              <a:t>: 10.1016/j.bpj.2018.06.025.</a:t>
            </a:r>
          </a:p>
        </p:txBody>
      </p:sp>
    </p:spTree>
    <p:extLst>
      <p:ext uri="{BB962C8B-B14F-4D97-AF65-F5344CB8AC3E}">
        <p14:creationId xmlns:p14="http://schemas.microsoft.com/office/powerpoint/2010/main" val="394841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76EDD-1A81-5BE2-EBDC-A18FE0B9E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9BD67-4DF9-D7A0-F231-32617B46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5" y="1133087"/>
            <a:ext cx="6951472" cy="590931"/>
          </a:xfrm>
        </p:spPr>
        <p:txBody>
          <a:bodyPr/>
          <a:lstStyle/>
          <a:p>
            <a:r>
              <a:rPr lang="en-US" dirty="0"/>
              <a:t>Packing defects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ED6534-A4B9-CCBA-E9A1-32E5192BF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5" y="2201803"/>
            <a:ext cx="42957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980AC-253D-5898-EEEA-D05CBC29B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196" y="2409546"/>
            <a:ext cx="5888966" cy="1348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5A77C-B3FE-9112-2BEA-318B29D5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196" y="4154974"/>
            <a:ext cx="5658842" cy="844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CFEA6C-EBF7-D545-95D1-EF959C19C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84" y="5111188"/>
            <a:ext cx="4974616" cy="14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7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F7EB-8A59-8C00-D992-A20855E6E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6FA401-64A0-2366-3817-659A1CCAF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5" y="1133087"/>
            <a:ext cx="6951472" cy="590931"/>
          </a:xfrm>
        </p:spPr>
        <p:txBody>
          <a:bodyPr/>
          <a:lstStyle/>
          <a:p>
            <a:r>
              <a:rPr lang="en-US" dirty="0"/>
              <a:t>Packing defects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5DC611-CDA9-D807-F798-E9A6141C4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751"/>
            <a:ext cx="66865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E29A42-CEC3-EC5B-6D3C-5D04C48F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292"/>
          <a:stretch>
            <a:fillRect/>
          </a:stretch>
        </p:blipFill>
        <p:spPr>
          <a:xfrm>
            <a:off x="6794752" y="3700731"/>
            <a:ext cx="5397248" cy="14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9C5B5-5CCB-A007-0DBC-1212F1AF7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013384-8C56-024D-851E-215CCADD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5" y="1133087"/>
            <a:ext cx="6951472" cy="590931"/>
          </a:xfrm>
        </p:spPr>
        <p:txBody>
          <a:bodyPr/>
          <a:lstStyle/>
          <a:p>
            <a:r>
              <a:rPr lang="en-US" dirty="0"/>
              <a:t>Biopolymer2D</a:t>
            </a:r>
          </a:p>
        </p:txBody>
      </p:sp>
      <p:pic>
        <p:nvPicPr>
          <p:cNvPr id="6146" name="Picture 2" descr="Example of radii of gyration correlation">
            <a:extLst>
              <a:ext uri="{FF2B5EF4-FFF2-40B4-BE49-F238E27FC236}">
                <a16:creationId xmlns:a16="http://schemas.microsoft.com/office/drawing/2014/main" id="{C854BC3D-4272-13E6-5DE9-BC25A7F2D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278" y="3661690"/>
            <a:ext cx="5895411" cy="294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C3E4A2-214D-CEED-E845-68BB047AF800}"/>
              </a:ext>
            </a:extLst>
          </p:cNvPr>
          <p:cNvSpPr txBox="1"/>
          <p:nvPr/>
        </p:nvSpPr>
        <p:spPr>
          <a:xfrm>
            <a:off x="356135" y="3564322"/>
            <a:ext cx="39110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Polar histograms.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position density contours.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and perpendicular radii or gyration.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Hydrogen bonds per residues.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7503F3E-1083-BEB5-64A2-D0C73F9A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09" y="911050"/>
            <a:ext cx="2747552" cy="268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D20A41-2041-6C31-D726-94B998274AD0}"/>
              </a:ext>
            </a:extLst>
          </p:cNvPr>
          <p:cNvSpPr txBox="1"/>
          <p:nvPr/>
        </p:nvSpPr>
        <p:spPr>
          <a:xfrm>
            <a:off x="356135" y="1859339"/>
            <a:ext cx="3911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Provides information of the Biopolymer during adsorption or when it is already bonded to the membrane.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50" name="Picture 6" descr="Example of Polar Histograms">
            <a:extLst>
              <a:ext uri="{FF2B5EF4-FFF2-40B4-BE49-F238E27FC236}">
                <a16:creationId xmlns:a16="http://schemas.microsoft.com/office/drawing/2014/main" id="{F10DAAD1-E791-A7E7-ABDE-6AFEE66D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564" y="1091611"/>
            <a:ext cx="3935060" cy="232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09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5C3F-1A7C-B605-9919-6AD080173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66079-6A86-1412-B742-8788FAD7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338" y="1143823"/>
            <a:ext cx="4339596" cy="5132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76E45-077B-A146-20EE-042DD9C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5" y="1133087"/>
            <a:ext cx="6951472" cy="590931"/>
          </a:xfrm>
        </p:spPr>
        <p:txBody>
          <a:bodyPr/>
          <a:lstStyle/>
          <a:p>
            <a:r>
              <a:rPr lang="en-US" dirty="0"/>
              <a:t>Combined usage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BA46F-8FD4-2D55-A1AC-B495D90FB673}"/>
              </a:ext>
            </a:extLst>
          </p:cNvPr>
          <p:cNvSpPr txBox="1"/>
          <p:nvPr/>
        </p:nvSpPr>
        <p:spPr>
          <a:xfrm>
            <a:off x="356135" y="1859339"/>
            <a:ext cx="49234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to easily explore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Biopolymer2D combines with Cumulative2D/Voronoi2D provide a big picture of the interaction.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Packing defects show the effect of protein insertion </a:t>
            </a:r>
            <a:r>
              <a:rPr lang="en-US" dirty="0" err="1"/>
              <a:t>ito</a:t>
            </a:r>
            <a:r>
              <a:rPr lang="en-US" dirty="0"/>
              <a:t> the membrane.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Biopolymer2D and membrane classes can be used independently or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6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BD5-EE90-7842-46DC-0631B20E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B796-DB56-1A06-E98E-63BE43A38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2Danalysis is a powerful tool to explore membranes and adsorption to biopolymer into a surface.</a:t>
            </a:r>
          </a:p>
          <a:p>
            <a:endParaRPr lang="en-US" dirty="0"/>
          </a:p>
          <a:p>
            <a:r>
              <a:rPr lang="en-US" dirty="0" err="1"/>
              <a:t>MDAnalysis</a:t>
            </a:r>
            <a:r>
              <a:rPr lang="en-US" dirty="0"/>
              <a:t> facilitates software building for biological processes.</a:t>
            </a:r>
          </a:p>
          <a:p>
            <a:endParaRPr lang="en-US" dirty="0"/>
          </a:p>
          <a:p>
            <a:r>
              <a:rPr lang="en-US" dirty="0"/>
              <a:t>Our 2D approach for membranes allows us to easily track local changes in membranes.</a:t>
            </a:r>
          </a:p>
          <a:p>
            <a:endParaRPr lang="en-US" dirty="0"/>
          </a:p>
          <a:p>
            <a:r>
              <a:rPr lang="en-US" dirty="0"/>
              <a:t>Our 2D approach for biopolymer allow us to understand the adsorption strength of a biopolymer.</a:t>
            </a:r>
          </a:p>
        </p:txBody>
      </p:sp>
    </p:spTree>
    <p:extLst>
      <p:ext uri="{BB962C8B-B14F-4D97-AF65-F5344CB8AC3E}">
        <p14:creationId xmlns:p14="http://schemas.microsoft.com/office/powerpoint/2010/main" val="2566096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639B-C5AA-6EE4-E52D-433220D1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068295"/>
            <a:ext cx="6951472" cy="590931"/>
          </a:xfrm>
        </p:spPr>
        <p:txBody>
          <a:bodyPr/>
          <a:lstStyle/>
          <a:p>
            <a:r>
              <a:rPr lang="en-US" dirty="0"/>
              <a:t>Acknowledgments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5A924-8449-820F-AC09-DA2B0D9CC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931" y="1983045"/>
            <a:ext cx="2529458" cy="291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14E71-4564-DE55-8E47-F5DDB174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" y="1970149"/>
            <a:ext cx="4111453" cy="2917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33A278-9395-10F1-0D28-3B68093DD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342" y="1983045"/>
            <a:ext cx="1183683" cy="2919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88B726-CD52-0348-1500-6308CDBDA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342" y="2609446"/>
            <a:ext cx="1179524" cy="156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0263E6-C7F7-3D8E-7155-05AF631F5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342" y="3076700"/>
            <a:ext cx="2714171" cy="3651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32C3-FDF9-87C2-1FC3-7BF0F0D45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5104471"/>
            <a:ext cx="6951472" cy="3968249"/>
          </a:xfrm>
        </p:spPr>
        <p:txBody>
          <a:bodyPr/>
          <a:lstStyle/>
          <a:p>
            <a:r>
              <a:rPr lang="en-US" dirty="0"/>
              <a:t>Dr. Viviana Monje</a:t>
            </a:r>
          </a:p>
          <a:p>
            <a:r>
              <a:rPr lang="en-US" b="1" dirty="0" err="1"/>
              <a:t>Jinhui</a:t>
            </a:r>
            <a:r>
              <a:rPr lang="en-US" b="1" dirty="0"/>
              <a:t> Li</a:t>
            </a:r>
          </a:p>
          <a:p>
            <a:r>
              <a:rPr lang="en-US" b="1" dirty="0"/>
              <a:t>Toyin Campbell</a:t>
            </a:r>
          </a:p>
          <a:p>
            <a:r>
              <a:rPr lang="en-US" dirty="0"/>
              <a:t>Mahtab Firoozi</a:t>
            </a:r>
          </a:p>
        </p:txBody>
      </p:sp>
    </p:spTree>
    <p:extLst>
      <p:ext uri="{BB962C8B-B14F-4D97-AF65-F5344CB8AC3E}">
        <p14:creationId xmlns:p14="http://schemas.microsoft.com/office/powerpoint/2010/main" val="3230667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B47D-873A-9B12-B3C1-199D2E21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17" y="4421037"/>
            <a:ext cx="6951472" cy="590931"/>
          </a:xfrm>
        </p:spPr>
        <p:txBody>
          <a:bodyPr/>
          <a:lstStyle/>
          <a:p>
            <a:r>
              <a:rPr lang="en-US"/>
              <a:t>Thank You!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A9A02-1006-4232-0D66-E5B1E69A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88" y="1299465"/>
            <a:ext cx="2276793" cy="2257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E19281-8015-B669-7E54-7CE2CEF0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392" y="1328044"/>
            <a:ext cx="2295845" cy="2229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B1A4A4-F83C-ECA6-C21A-3A1104743292}"/>
              </a:ext>
            </a:extLst>
          </p:cNvPr>
          <p:cNvSpPr txBox="1"/>
          <p:nvPr/>
        </p:nvSpPr>
        <p:spPr>
          <a:xfrm>
            <a:off x="6986956" y="371878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https://doi.org/10.1016/j.bpj.2025.05.026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4F0C1-3790-51B8-2BA3-80A836458457}"/>
              </a:ext>
            </a:extLst>
          </p:cNvPr>
          <p:cNvSpPr txBox="1"/>
          <p:nvPr/>
        </p:nvSpPr>
        <p:spPr>
          <a:xfrm>
            <a:off x="655607" y="3718787"/>
            <a:ext cx="653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https://twodanalysis.readthedocs.io/en/latest/</a:t>
            </a:r>
          </a:p>
        </p:txBody>
      </p:sp>
    </p:spTree>
    <p:extLst>
      <p:ext uri="{BB962C8B-B14F-4D97-AF65-F5344CB8AC3E}">
        <p14:creationId xmlns:p14="http://schemas.microsoft.com/office/powerpoint/2010/main" val="160982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FBCC64-EC5F-736F-1F09-09895922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5" y="1133087"/>
            <a:ext cx="6951472" cy="590931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819AB-8A37-155D-A051-A54F6EE19384}"/>
              </a:ext>
            </a:extLst>
          </p:cNvPr>
          <p:cNvSpPr txBox="1"/>
          <p:nvPr/>
        </p:nvSpPr>
        <p:spPr>
          <a:xfrm>
            <a:off x="313229" y="4696660"/>
            <a:ext cx="12281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membranes are composed by several lipids, with different structural characteristics.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not much standardized software to analyze membranes.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analysis focuses on the bulk properties (Cannot characterize local behavior).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Biopolymers interacting with the surface benefit from a 2D approach.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2" descr="Figure 1">
            <a:extLst>
              <a:ext uri="{FF2B5EF4-FFF2-40B4-BE49-F238E27FC236}">
                <a16:creationId xmlns:a16="http://schemas.microsoft.com/office/drawing/2014/main" id="{2A41D047-D485-0B80-92E8-A6601150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45" y="1588295"/>
            <a:ext cx="3729214" cy="296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C24A3A-41C2-45BF-D80E-67D68B870E5C}"/>
              </a:ext>
            </a:extLst>
          </p:cNvPr>
          <p:cNvSpPr txBox="1"/>
          <p:nvPr/>
        </p:nvSpPr>
        <p:spPr>
          <a:xfrm>
            <a:off x="454203" y="6521418"/>
            <a:ext cx="74389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0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Jinhui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Li and Viviana Monje-Galvan 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ACS Applied Bio Materials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2024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7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(2), 553-563 DOI:10.1021/acsabm.2c00928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0A48E-FF30-CE75-114A-BA71F1ABEFFE}"/>
              </a:ext>
            </a:extLst>
          </p:cNvPr>
          <p:cNvSpPr/>
          <p:nvPr/>
        </p:nvSpPr>
        <p:spPr>
          <a:xfrm>
            <a:off x="6460506" y="12032557"/>
            <a:ext cx="835575" cy="407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3685540" rtl="0" eaLnBrk="1" latinLnBrk="0" hangingPunct="1">
              <a:defRPr sz="72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2768" algn="l" defTabSz="3685540" rtl="0" eaLnBrk="1" latinLnBrk="0" hangingPunct="1">
              <a:defRPr sz="72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5540" algn="l" defTabSz="3685540" rtl="0" eaLnBrk="1" latinLnBrk="0" hangingPunct="1">
              <a:defRPr sz="72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28308" algn="l" defTabSz="3685540" rtl="0" eaLnBrk="1" latinLnBrk="0" hangingPunct="1">
              <a:defRPr sz="72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1080" algn="l" defTabSz="3685540" rtl="0" eaLnBrk="1" latinLnBrk="0" hangingPunct="1">
              <a:defRPr sz="72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3852" algn="l" defTabSz="3685540" rtl="0" eaLnBrk="1" latinLnBrk="0" hangingPunct="1">
              <a:defRPr sz="72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56620" algn="l" defTabSz="3685540" rtl="0" eaLnBrk="1" latinLnBrk="0" hangingPunct="1">
              <a:defRPr sz="72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99388" algn="l" defTabSz="3685540" rtl="0" eaLnBrk="1" latinLnBrk="0" hangingPunct="1">
              <a:defRPr sz="72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2156" algn="l" defTabSz="3685540" rtl="0" eaLnBrk="1" latinLnBrk="0" hangingPunct="1">
              <a:defRPr sz="725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F018A-C086-47FF-4D9C-F97A0E5A7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62" r="48697"/>
          <a:stretch>
            <a:fillRect/>
          </a:stretch>
        </p:blipFill>
        <p:spPr bwMode="auto">
          <a:xfrm>
            <a:off x="71465" y="2294626"/>
            <a:ext cx="3435503" cy="207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44119C-E49E-9A1C-7AAA-3880CCFA8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968" y="2463561"/>
            <a:ext cx="3998239" cy="189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91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F1BD9-62EB-AEB5-BC82-5E42FCFD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4431A4-B632-7596-B081-04C68432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5" y="1133087"/>
            <a:ext cx="8356544" cy="590931"/>
          </a:xfrm>
        </p:spPr>
        <p:txBody>
          <a:bodyPr/>
          <a:lstStyle/>
          <a:p>
            <a:r>
              <a:rPr lang="en-US" dirty="0"/>
              <a:t>Our work: Code development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86322-A9D8-5A99-146E-A39C892B5FC6}"/>
              </a:ext>
            </a:extLst>
          </p:cNvPr>
          <p:cNvSpPr txBox="1"/>
          <p:nvPr/>
        </p:nvSpPr>
        <p:spPr>
          <a:xfrm>
            <a:off x="523215" y="2063530"/>
            <a:ext cx="77194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software package to study membrane and biopolymers and added it to add to </a:t>
            </a:r>
            <a:r>
              <a:rPr lang="en-US" dirty="0" err="1"/>
              <a:t>MDAKits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modular architecture software, to ease changes or adding new features.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Wrote detailed documentation accessible for new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Facilitates the build of pipelines and the automatize the application of the analysis for several replicates</a:t>
            </a:r>
          </a:p>
        </p:txBody>
      </p:sp>
      <p:pic>
        <p:nvPicPr>
          <p:cNvPr id="1026" name="Picture 2" descr="What is GitHub? — Pythia Foundations">
            <a:extLst>
              <a:ext uri="{FF2B5EF4-FFF2-40B4-BE49-F238E27FC236}">
                <a16:creationId xmlns:a16="http://schemas.microsoft.com/office/drawing/2014/main" id="{9915CA2E-F8A3-3D7F-2076-AE2EC9B16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378" y="142855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out MDAnalysis · MDAnalysis">
            <a:extLst>
              <a:ext uri="{FF2B5EF4-FFF2-40B4-BE49-F238E27FC236}">
                <a16:creationId xmlns:a16="http://schemas.microsoft.com/office/drawing/2014/main" id="{85053345-DD29-722C-77C7-4BF4AAFD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33" y="3324217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gistry of MDAnalysis Toolkits (MDAKits) — MDAKits Registry documentation">
            <a:extLst>
              <a:ext uri="{FF2B5EF4-FFF2-40B4-BE49-F238E27FC236}">
                <a16:creationId xmlns:a16="http://schemas.microsoft.com/office/drawing/2014/main" id="{EE261808-3DE3-59EC-FB33-08303CEA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554" y="46533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1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341E2-C591-9F64-9327-91E790F3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F4C406-ACB2-3C68-F42E-6D88EF30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5" y="1133087"/>
            <a:ext cx="6951472" cy="590931"/>
          </a:xfrm>
        </p:spPr>
        <p:txBody>
          <a:bodyPr/>
          <a:lstStyle/>
          <a:p>
            <a:r>
              <a:rPr lang="en-US" dirty="0" err="1"/>
              <a:t>MDAKits</a:t>
            </a:r>
            <a:endParaRPr lang="en-US" dirty="0"/>
          </a:p>
        </p:txBody>
      </p:sp>
      <p:pic>
        <p:nvPicPr>
          <p:cNvPr id="2052" name="Picture 4" descr="MDAKits, an ecosystem of downstream packages, may be more sustainable">
            <a:extLst>
              <a:ext uri="{FF2B5EF4-FFF2-40B4-BE49-F238E27FC236}">
                <a16:creationId xmlns:a16="http://schemas.microsoft.com/office/drawing/2014/main" id="{051578E2-9329-211F-1031-F850A4B3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5" y="1921881"/>
            <a:ext cx="5836511" cy="405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9CDD09A-892E-B366-B576-B83D2E085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59" y="3011580"/>
            <a:ext cx="5924319" cy="147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25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72F90-5AB4-C944-A30E-627929229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A1B27F-69BD-2784-C686-EBC7F983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 anchor="b">
            <a:normAutofit/>
          </a:bodyPr>
          <a:lstStyle/>
          <a:p>
            <a:r>
              <a:rPr lang="en-US" dirty="0"/>
              <a:t>Architecture</a:t>
            </a:r>
          </a:p>
        </p:txBody>
      </p:sp>
      <p:pic>
        <p:nvPicPr>
          <p:cNvPr id="9" name="Picture 8" descr="A diagram of a structure&#10;&#10;AI-generated content may be incorrect.">
            <a:extLst>
              <a:ext uri="{FF2B5EF4-FFF2-40B4-BE49-F238E27FC236}">
                <a16:creationId xmlns:a16="http://schemas.microsoft.com/office/drawing/2014/main" id="{F33700E9-4FF3-8702-7A28-F3C20D98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71" y="1281902"/>
            <a:ext cx="5683241" cy="535838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7131173-5082-1D32-6B51-10756FC9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08" y="3961094"/>
            <a:ext cx="3089778" cy="146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9">
            <a:extLst>
              <a:ext uri="{FF2B5EF4-FFF2-40B4-BE49-F238E27FC236}">
                <a16:creationId xmlns:a16="http://schemas.microsoft.com/office/drawing/2014/main" id="{531A6141-5C89-E239-63C9-03AF67765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3256" y="1674538"/>
            <a:ext cx="1669130" cy="12674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BBC1108-05FE-C637-DA84-4B8270E19B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616" t="24818" r="19423" b="19447"/>
          <a:stretch/>
        </p:blipFill>
        <p:spPr>
          <a:xfrm>
            <a:off x="3923720" y="2241727"/>
            <a:ext cx="798988" cy="482912"/>
          </a:xfrm>
          <a:prstGeom prst="rect">
            <a:avLst/>
          </a:prstGeom>
        </p:spPr>
      </p:pic>
      <p:sp>
        <p:nvSpPr>
          <p:cNvPr id="18" name="Freeform: Shape 416">
            <a:extLst>
              <a:ext uri="{FF2B5EF4-FFF2-40B4-BE49-F238E27FC236}">
                <a16:creationId xmlns:a16="http://schemas.microsoft.com/office/drawing/2014/main" id="{A5B8F1D5-CBFE-E443-5869-C3E0894B11C6}"/>
              </a:ext>
            </a:extLst>
          </p:cNvPr>
          <p:cNvSpPr/>
          <p:nvPr/>
        </p:nvSpPr>
        <p:spPr>
          <a:xfrm>
            <a:off x="5668931" y="1677423"/>
            <a:ext cx="45720" cy="66502"/>
          </a:xfrm>
          <a:custGeom>
            <a:avLst/>
            <a:gdLst/>
            <a:ahLst/>
            <a:cxnLst/>
            <a:rect l="0" t="0" r="r" b="b"/>
            <a:pathLst>
              <a:path w="510" h="879">
                <a:moveTo>
                  <a:pt x="379" y="22"/>
                </a:moveTo>
                <a:cubicBezTo>
                  <a:pt x="380" y="19"/>
                  <a:pt x="381" y="15"/>
                  <a:pt x="382" y="11"/>
                </a:cubicBezTo>
                <a:cubicBezTo>
                  <a:pt x="382" y="8"/>
                  <a:pt x="382" y="0"/>
                  <a:pt x="368" y="0"/>
                </a:cubicBezTo>
                <a:cubicBezTo>
                  <a:pt x="360" y="0"/>
                  <a:pt x="360" y="3"/>
                  <a:pt x="354" y="20"/>
                </a:cubicBezTo>
                <a:cubicBezTo>
                  <a:pt x="336" y="95"/>
                  <a:pt x="317" y="170"/>
                  <a:pt x="298" y="246"/>
                </a:cubicBezTo>
                <a:cubicBezTo>
                  <a:pt x="142" y="251"/>
                  <a:pt x="0" y="380"/>
                  <a:pt x="0" y="513"/>
                </a:cubicBezTo>
                <a:cubicBezTo>
                  <a:pt x="0" y="606"/>
                  <a:pt x="70" y="684"/>
                  <a:pt x="187" y="689"/>
                </a:cubicBezTo>
                <a:cubicBezTo>
                  <a:pt x="178" y="720"/>
                  <a:pt x="173" y="751"/>
                  <a:pt x="165" y="781"/>
                </a:cubicBezTo>
                <a:cubicBezTo>
                  <a:pt x="153" y="829"/>
                  <a:pt x="142" y="865"/>
                  <a:pt x="142" y="868"/>
                </a:cubicBezTo>
                <a:cubicBezTo>
                  <a:pt x="142" y="879"/>
                  <a:pt x="152" y="879"/>
                  <a:pt x="156" y="879"/>
                </a:cubicBezTo>
                <a:cubicBezTo>
                  <a:pt x="160" y="879"/>
                  <a:pt x="162" y="879"/>
                  <a:pt x="165" y="876"/>
                </a:cubicBezTo>
                <a:cubicBezTo>
                  <a:pt x="167" y="873"/>
                  <a:pt x="173" y="848"/>
                  <a:pt x="176" y="837"/>
                </a:cubicBezTo>
                <a:cubicBezTo>
                  <a:pt x="188" y="788"/>
                  <a:pt x="200" y="739"/>
                  <a:pt x="212" y="689"/>
                </a:cubicBezTo>
                <a:cubicBezTo>
                  <a:pt x="368" y="686"/>
                  <a:pt x="510" y="553"/>
                  <a:pt x="510" y="421"/>
                </a:cubicBezTo>
                <a:cubicBezTo>
                  <a:pt x="510" y="346"/>
                  <a:pt x="460" y="254"/>
                  <a:pt x="323" y="246"/>
                </a:cubicBezTo>
                <a:cubicBezTo>
                  <a:pt x="342" y="171"/>
                  <a:pt x="361" y="97"/>
                  <a:pt x="379" y="22"/>
                </a:cubicBezTo>
                <a:moveTo>
                  <a:pt x="192" y="670"/>
                </a:moveTo>
                <a:cubicBezTo>
                  <a:pt x="134" y="667"/>
                  <a:pt x="64" y="631"/>
                  <a:pt x="64" y="533"/>
                </a:cubicBezTo>
                <a:cubicBezTo>
                  <a:pt x="64" y="416"/>
                  <a:pt x="148" y="279"/>
                  <a:pt x="293" y="268"/>
                </a:cubicBezTo>
                <a:cubicBezTo>
                  <a:pt x="259" y="402"/>
                  <a:pt x="226" y="536"/>
                  <a:pt x="192" y="670"/>
                </a:cubicBezTo>
                <a:moveTo>
                  <a:pt x="318" y="268"/>
                </a:moveTo>
                <a:cubicBezTo>
                  <a:pt x="390" y="271"/>
                  <a:pt x="446" y="315"/>
                  <a:pt x="446" y="402"/>
                </a:cubicBezTo>
                <a:cubicBezTo>
                  <a:pt x="446" y="516"/>
                  <a:pt x="362" y="656"/>
                  <a:pt x="217" y="670"/>
                </a:cubicBezTo>
                <a:cubicBezTo>
                  <a:pt x="251" y="536"/>
                  <a:pt x="284" y="402"/>
                  <a:pt x="318" y="26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10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0617-AF69-0775-98F4-09961F0E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0C81B3-67DB-EA58-18C1-6D7B4B882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499616"/>
            <a:ext cx="10362330" cy="590931"/>
          </a:xfrm>
        </p:spPr>
        <p:txBody>
          <a:bodyPr/>
          <a:lstStyle/>
          <a:p>
            <a:r>
              <a:rPr lang="en-US" dirty="0"/>
              <a:t>Cumulative2D/Voronoi2D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A4D9F-36B0-6AF6-2399-B8A4A85F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10" y="2077049"/>
            <a:ext cx="4648849" cy="2848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44A744-A458-E3C9-9549-BDF3627BD956}"/>
              </a:ext>
            </a:extLst>
          </p:cNvPr>
          <p:cNvSpPr txBox="1"/>
          <p:nvPr/>
        </p:nvSpPr>
        <p:spPr>
          <a:xfrm>
            <a:off x="712525" y="4925422"/>
            <a:ext cx="5967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Projection of membrane properties on the </a:t>
            </a:r>
            <a:r>
              <a:rPr lang="en-US" dirty="0" err="1"/>
              <a:t>xy</a:t>
            </a:r>
            <a:r>
              <a:rPr lang="en-US" dirty="0"/>
              <a:t> plane.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protocols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 for detection of changes in localized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80B4F-D7CA-449E-D0AA-45146D5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634" y="1499616"/>
            <a:ext cx="4294456" cy="3129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0FEA6-2174-44D1-665A-B2E30C98E962}"/>
              </a:ext>
            </a:extLst>
          </p:cNvPr>
          <p:cNvSpPr txBox="1"/>
          <p:nvPr/>
        </p:nvSpPr>
        <p:spPr>
          <a:xfrm>
            <a:off x="6688186" y="4897068"/>
            <a:ext cx="5503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time windows for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Temporal/Spatial correlation of membrane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6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C279-67A5-696C-A93B-AD5142ADB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9D30E6-0223-8A8E-5BEA-7F70A1D3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5" y="1133087"/>
            <a:ext cx="6951472" cy="590931"/>
          </a:xfrm>
        </p:spPr>
        <p:txBody>
          <a:bodyPr/>
          <a:lstStyle/>
          <a:p>
            <a:r>
              <a:rPr lang="en-US" dirty="0"/>
              <a:t>Order parameters (SCD)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5CDB9-F0A2-4FAE-00D4-76A604CE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701" y="2037918"/>
            <a:ext cx="5768198" cy="150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422C74-5854-58F8-9804-4DD13313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8" y="1936628"/>
            <a:ext cx="5410586" cy="2405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C0AED-3683-2298-B188-1514081B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701" y="4052331"/>
            <a:ext cx="4543244" cy="1860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D5F34-D943-F8C8-B02D-B424B12F3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4" y="4426957"/>
            <a:ext cx="4094674" cy="185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F37A7-15E6-5EFF-E89B-8B2A08C5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CF048E-5595-6979-8D75-DD1B2977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31" y="1271110"/>
            <a:ext cx="6951472" cy="590931"/>
          </a:xfrm>
        </p:spPr>
        <p:txBody>
          <a:bodyPr/>
          <a:lstStyle/>
          <a:p>
            <a:r>
              <a:rPr lang="en-US" dirty="0"/>
              <a:t>Membrane thickness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A68E9F-3BC5-B03F-79BB-4B3DB2FF0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" y="2073728"/>
            <a:ext cx="5181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3B990-186E-9DC8-2D9B-B3EC0A9F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01" y="4245428"/>
            <a:ext cx="5768198" cy="1505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44D3C-355E-57F9-1BB9-B5B58542C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57" y="5882469"/>
            <a:ext cx="4508738" cy="867992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6A62511-5685-AC87-9E74-10BE5B4B4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801" y="1487547"/>
            <a:ext cx="5491998" cy="259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4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5B044-BBA0-383B-2F92-C24861E29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3BF8A3-CC9B-634E-FA1B-D48AB44A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35" y="1133087"/>
            <a:ext cx="6951472" cy="590931"/>
          </a:xfrm>
        </p:spPr>
        <p:txBody>
          <a:bodyPr/>
          <a:lstStyle/>
          <a:p>
            <a:r>
              <a:rPr lang="en-US" dirty="0"/>
              <a:t>Voronoi2D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06F97-400F-B1D7-2F85-8CD95A26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9" y="3429000"/>
            <a:ext cx="3921864" cy="959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DF5CD-DD35-2979-D6DE-D7357D3A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820" y="1544129"/>
            <a:ext cx="5216934" cy="4045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82FB3-55C3-4E42-CDA1-4750CD627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19" y="1917098"/>
            <a:ext cx="4984904" cy="13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1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12029</TotalTime>
  <Words>460</Words>
  <Application>Microsoft Office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Regular</vt:lpstr>
      <vt:lpstr>Roboto</vt:lpstr>
      <vt:lpstr>System Font Regular</vt:lpstr>
      <vt:lpstr>Office Theme</vt:lpstr>
      <vt:lpstr>2Danalysis: A toolbox for analysis of lipid membranes and biopolymers in two-dimensional space</vt:lpstr>
      <vt:lpstr>Problem</vt:lpstr>
      <vt:lpstr>Our work: Code development project</vt:lpstr>
      <vt:lpstr>MDAKits</vt:lpstr>
      <vt:lpstr>Architecture</vt:lpstr>
      <vt:lpstr>Cumulative2D/Voronoi2D</vt:lpstr>
      <vt:lpstr>Order parameters (SCD)</vt:lpstr>
      <vt:lpstr>Membrane thickness</vt:lpstr>
      <vt:lpstr>Voronoi2D</vt:lpstr>
      <vt:lpstr>PowerPoint Presentation</vt:lpstr>
      <vt:lpstr>Packing defects</vt:lpstr>
      <vt:lpstr>Packing defects</vt:lpstr>
      <vt:lpstr>Biopolymer2D</vt:lpstr>
      <vt:lpstr>Combined usage example</vt:lpstr>
      <vt:lpstr>Conclusions</vt:lpstr>
      <vt:lpstr>Acknowledgments</vt:lpstr>
      <vt:lpstr>Thank You!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subject/>
  <dc:creator>Division of University Communications</dc:creator>
  <cp:keywords/>
  <dc:description/>
  <cp:lastModifiedBy>Ricardo Ramirez Iza</cp:lastModifiedBy>
  <cp:revision>106</cp:revision>
  <dcterms:created xsi:type="dcterms:W3CDTF">2019-04-04T19:20:28Z</dcterms:created>
  <dcterms:modified xsi:type="dcterms:W3CDTF">2025-11-10T16:03:08Z</dcterms:modified>
  <cp:category/>
</cp:coreProperties>
</file>